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59" r:id="rId4"/>
    <p:sldId id="271" r:id="rId5"/>
    <p:sldId id="264" r:id="rId6"/>
    <p:sldId id="274" r:id="rId7"/>
    <p:sldId id="268" r:id="rId8"/>
    <p:sldId id="270" r:id="rId9"/>
    <p:sldId id="267" r:id="rId10"/>
    <p:sldId id="266" r:id="rId11"/>
    <p:sldId id="269" r:id="rId12"/>
    <p:sldId id="272" r:id="rId13"/>
    <p:sldId id="283" r:id="rId14"/>
    <p:sldId id="284" r:id="rId15"/>
    <p:sldId id="285" r:id="rId16"/>
    <p:sldId id="279" r:id="rId17"/>
    <p:sldId id="280" r:id="rId18"/>
    <p:sldId id="258" r:id="rId19"/>
    <p:sldId id="276" r:id="rId20"/>
    <p:sldId id="281" r:id="rId21"/>
    <p:sldId id="277" r:id="rId22"/>
    <p:sldId id="278" r:id="rId23"/>
    <p:sldId id="275" r:id="rId24"/>
    <p:sldId id="282" r:id="rId25"/>
    <p:sldId id="260" r:id="rId26"/>
    <p:sldId id="261" r:id="rId27"/>
    <p:sldId id="262" r:id="rId28"/>
    <p:sldId id="263" r:id="rId29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C00"/>
    <a:srgbClr val="E3E3E3"/>
    <a:srgbClr val="D9D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 autoAdjust="0"/>
    <p:restoredTop sz="79877" autoAdjust="0"/>
  </p:normalViewPr>
  <p:slideViewPr>
    <p:cSldViewPr snapToGrid="0" snapToObjects="1">
      <p:cViewPr>
        <p:scale>
          <a:sx n="100" d="100"/>
          <a:sy n="100" d="100"/>
        </p:scale>
        <p:origin x="1836" y="-3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17F0-84FC-C145-AFC3-FA42D1D21F8E}" type="datetimeFigureOut">
              <a:rPr lang="de-DE" smtClean="0"/>
              <a:pPr/>
              <a:t>22.08.2020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16E92-7EF2-5A47-8774-75AC8D7375D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198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FA3C8-DE25-7348-A1F7-D749F91943C8}" type="datetimeFigureOut">
              <a:rPr lang="de-DE" smtClean="0"/>
              <a:pPr/>
              <a:t>22.08.2020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E6540-DBC8-1449-A578-CCAD6D2991B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66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1590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02309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210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176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Alexander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2752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7839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Domenic &amp; 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811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33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765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53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476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14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388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900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Katrin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E6540-DBC8-1449-A578-CCAD6D2991BC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8547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48001" y="1438812"/>
            <a:ext cx="7520410" cy="1470025"/>
          </a:xfrm>
        </p:spPr>
        <p:txBody>
          <a:bodyPr>
            <a:normAutofit/>
          </a:bodyPr>
          <a:lstStyle>
            <a:lvl1pPr algn="l">
              <a:defRPr sz="4000" b="1" i="0">
                <a:latin typeface="Source Sans Pro"/>
                <a:cs typeface="Source Sans Pro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48001" y="3176700"/>
            <a:ext cx="7520410" cy="2254848"/>
          </a:xfrm>
        </p:spPr>
        <p:txBody>
          <a:bodyPr/>
          <a:lstStyle>
            <a:lvl1pPr marL="0" indent="0" algn="l">
              <a:buNone/>
              <a:defRPr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1125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E3445-959C-4840-857B-0726FC3AABF6}" type="datetime1">
              <a:rPr lang="de-DE" smtClean="0"/>
              <a:pPr/>
              <a:t>22.08.2020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36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16519-39B1-594B-9118-53EDDEBB1F38}" type="datetime1">
              <a:rPr lang="de-DE" smtClean="0"/>
              <a:pPr/>
              <a:t>22.08.2020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1697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72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B14-23E0-1F4C-A6C5-95691F2AB521}" type="datetime1">
              <a:rPr lang="de-DE" smtClean="0"/>
              <a:pPr/>
              <a:t>22.08.2020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06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0EEAD-2E33-CB41-913B-6235DD169CF5}" type="datetime1">
              <a:rPr lang="de-DE" smtClean="0"/>
              <a:pPr/>
              <a:t>22.08.2020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96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E645A-B693-BB43-8646-3B1C1BAD48BE}" type="datetime1">
              <a:rPr lang="de-DE" smtClean="0"/>
              <a:pPr/>
              <a:t>22.08.2020</a:t>
            </a:fld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632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4868-D7B6-2349-81F6-28D3E8C9671D}" type="datetime1">
              <a:rPr lang="de-DE" smtClean="0"/>
              <a:pPr/>
              <a:t>22.08.2020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08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BFB4-2031-A542-A2EF-20BD4D9E5256}" type="datetime1">
              <a:rPr lang="de-DE" smtClean="0"/>
              <a:pPr/>
              <a:t>22.08.2020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44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88818-9833-2C4A-8849-8268EC11202B}" type="datetime1">
              <a:rPr lang="de-DE" smtClean="0"/>
              <a:pPr/>
              <a:t>22.08.2020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06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04BE1-0C38-F948-9EB8-8FC2670177F0}" type="datetime1">
              <a:rPr lang="de-DE" smtClean="0"/>
              <a:pPr/>
              <a:t>22.08.2020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75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648000"/>
            <a:ext cx="8532000" cy="56700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48000" y="745650"/>
            <a:ext cx="767543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48000" y="6492816"/>
            <a:ext cx="21336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98400" y="6493481"/>
            <a:ext cx="21336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Bild 6" descr="HSHL_Logo_horizontal_RGB_Sequenz_Animation.gi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000" y="223200"/>
            <a:ext cx="1404000" cy="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Rescue Robot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694128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1B394E-023C-4F4E-B5FB-36051D8B0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Block-Diagramm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2B1A305-3ADA-4B16-BCBF-6A8A133284C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DA5C5A7-8CD9-4612-917E-6EE8594C7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9" name="Inhaltsplatzhalter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B97B198-887F-4C19-8EEA-29AB3E9A3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7898" y="2020888"/>
            <a:ext cx="5235167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3035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BFF2E8-3399-4CA2-9EE4-76AF0FBD9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745650"/>
            <a:ext cx="3457274" cy="2511900"/>
          </a:xfrm>
        </p:spPr>
        <p:txBody>
          <a:bodyPr>
            <a:normAutofit/>
          </a:bodyPr>
          <a:lstStyle/>
          <a:p>
            <a:r>
              <a:rPr lang="en-US" dirty="0" err="1"/>
              <a:t>Konzept</a:t>
            </a:r>
            <a:r>
              <a:rPr lang="en-US" dirty="0"/>
              <a:t>: </a:t>
            </a:r>
            <a:r>
              <a:rPr lang="en-US" dirty="0" err="1"/>
              <a:t>Sequenz-diagramm</a:t>
            </a:r>
            <a:endParaRPr lang="de-DE" dirty="0"/>
          </a:p>
        </p:txBody>
      </p:sp>
      <p:pic>
        <p:nvPicPr>
          <p:cNvPr id="7" name="Inhaltsplatzhalter 6" descr="Ein Bild, das Text, Karte, Tisch enthält.&#10;&#10;Automatisch generierte Beschreibung">
            <a:extLst>
              <a:ext uri="{FF2B5EF4-FFF2-40B4-BE49-F238E27FC236}">
                <a16:creationId xmlns:a16="http://schemas.microsoft.com/office/drawing/2014/main" id="{F160343B-486C-4F8A-9889-F9DC08546D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05274" y="548918"/>
            <a:ext cx="4294357" cy="630908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102D56-FDC6-49DC-A0D0-2F1F62B1574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2ADE344-2E5B-4CE8-BE35-476F64815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0864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0EBCF2-02CE-4C36-96CF-15EEEA8F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Klassendiagramm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EB9DE879-8490-4355-9157-C1EC81805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3727" y="2020888"/>
            <a:ext cx="6663509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F7278A-149F-46BE-B084-408A759A5C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F3FED33-ED45-4C2A-892F-80A9B9144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6374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hteck 41">
            <a:extLst>
              <a:ext uri="{FF2B5EF4-FFF2-40B4-BE49-F238E27FC236}">
                <a16:creationId xmlns:a16="http://schemas.microsoft.com/office/drawing/2014/main" id="{80F3CDF8-68E9-42BF-8AF4-5B97D55B182E}"/>
              </a:ext>
            </a:extLst>
          </p:cNvPr>
          <p:cNvSpPr/>
          <p:nvPr/>
        </p:nvSpPr>
        <p:spPr>
          <a:xfrm>
            <a:off x="5598413" y="2665646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48785" b="48196"/>
          <a:stretch/>
        </p:blipFill>
        <p:spPr>
          <a:xfrm>
            <a:off x="648000" y="1980664"/>
            <a:ext cx="4886895" cy="33725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24" name="Geschweifte Klammer rechts 23">
            <a:extLst>
              <a:ext uri="{FF2B5EF4-FFF2-40B4-BE49-F238E27FC236}">
                <a16:creationId xmlns:a16="http://schemas.microsoft.com/office/drawing/2014/main" id="{7F187FB6-8AB0-406A-B6E8-5E567BF29A33}"/>
              </a:ext>
            </a:extLst>
          </p:cNvPr>
          <p:cNvSpPr/>
          <p:nvPr/>
        </p:nvSpPr>
        <p:spPr>
          <a:xfrm>
            <a:off x="3447288" y="3081528"/>
            <a:ext cx="589788" cy="1865376"/>
          </a:xfrm>
          <a:prstGeom prst="rightBrac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6A80D3AC-CED1-4F77-AC04-3C08506C0AE8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6" y="2898074"/>
            <a:ext cx="3163824" cy="1116142"/>
          </a:xfrm>
          <a:prstGeom prst="bentConnector3">
            <a:avLst>
              <a:gd name="adj1" fmla="val 88235"/>
            </a:avLst>
          </a:prstGeom>
          <a:ln>
            <a:solidFill>
              <a:schemeClr val="bg2">
                <a:lumMod val="50000"/>
              </a:schemeClr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5BA16FA5-2E61-4A61-88EC-CA4EFCB63D96}"/>
              </a:ext>
            </a:extLst>
          </p:cNvPr>
          <p:cNvSpPr/>
          <p:nvPr/>
        </p:nvSpPr>
        <p:spPr>
          <a:xfrm>
            <a:off x="5597156" y="3762621"/>
            <a:ext cx="1602487" cy="22631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38" name="Verbinder: gewinkelt 37">
            <a:extLst>
              <a:ext uri="{FF2B5EF4-FFF2-40B4-BE49-F238E27FC236}">
                <a16:creationId xmlns:a16="http://schemas.microsoft.com/office/drawing/2014/main" id="{CA9B2043-C645-4D8D-BD4C-8C69E14C86B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37075" y="4001516"/>
            <a:ext cx="3162571" cy="1022727"/>
          </a:xfrm>
          <a:prstGeom prst="bentConnector3">
            <a:avLst>
              <a:gd name="adj1" fmla="val 69275"/>
            </a:avLst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C247D9E-85AD-42B0-8798-A93F4BAF04AF}"/>
              </a:ext>
            </a:extLst>
          </p:cNvPr>
          <p:cNvSpPr txBox="1"/>
          <p:nvPr/>
        </p:nvSpPr>
        <p:spPr>
          <a:xfrm>
            <a:off x="5534895" y="262820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mit acht Sensoren ausgestattet sein.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5" y="3729847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einen Feuchtigkeitssensor besitzen.</a:t>
            </a:r>
          </a:p>
        </p:txBody>
      </p:sp>
    </p:spTree>
    <p:extLst>
      <p:ext uri="{BB962C8B-B14F-4D97-AF65-F5344CB8AC3E}">
        <p14:creationId xmlns:p14="http://schemas.microsoft.com/office/powerpoint/2010/main" val="1394584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1803" r="48785" b="6006"/>
          <a:stretch/>
        </p:blipFill>
        <p:spPr>
          <a:xfrm>
            <a:off x="647999" y="2381673"/>
            <a:ext cx="4886895" cy="2746703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90AF306-E457-48C1-8149-648FBBD3E075}"/>
              </a:ext>
            </a:extLst>
          </p:cNvPr>
          <p:cNvSpPr txBox="1"/>
          <p:nvPr/>
        </p:nvSpPr>
        <p:spPr>
          <a:xfrm>
            <a:off x="5534897" y="2168380"/>
            <a:ext cx="29971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erkennen.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9C13DE4-CE9D-4CD0-AE6A-E21625A69D8D}"/>
              </a:ext>
            </a:extLst>
          </p:cNvPr>
          <p:cNvSpPr txBox="1"/>
          <p:nvPr/>
        </p:nvSpPr>
        <p:spPr>
          <a:xfrm>
            <a:off x="5534899" y="4793471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020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auf Land fahren können.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0D5D63D-606C-4D2F-B5E0-4C749916EE37}"/>
              </a:ext>
            </a:extLst>
          </p:cNvPr>
          <p:cNvSpPr txBox="1"/>
          <p:nvPr/>
        </p:nvSpPr>
        <p:spPr>
          <a:xfrm>
            <a:off x="5534897" y="3878450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014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Hindernisse entfernen.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D64747C-6D2F-45DC-B3A6-C0BAD5F1DE8C}"/>
              </a:ext>
            </a:extLst>
          </p:cNvPr>
          <p:cNvSpPr txBox="1"/>
          <p:nvPr/>
        </p:nvSpPr>
        <p:spPr>
          <a:xfrm>
            <a:off x="5534897" y="3049443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011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/>
              <a:t>Der Roboter muss den Abstand zu den Hindernissen erkennen.</a:t>
            </a:r>
            <a:endParaRPr lang="de-DE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65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E7C2A-C48B-4359-B621-5FD95B59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54210"/>
            <a:ext cx="7675432" cy="1143000"/>
          </a:xfrm>
        </p:spPr>
        <p:txBody>
          <a:bodyPr/>
          <a:lstStyle/>
          <a:p>
            <a:r>
              <a:rPr lang="de-DE" dirty="0"/>
              <a:t>Software: Konsolenausgabe</a:t>
            </a:r>
          </a:p>
        </p:txBody>
      </p:sp>
      <p:pic>
        <p:nvPicPr>
          <p:cNvPr id="7" name="Inhaltsplatzhalter 6" descr="Ein Bild, das Screenshot, Tisch, Computer enthält.&#10;&#10;Automatisch generierte Beschreibung">
            <a:extLst>
              <a:ext uri="{FF2B5EF4-FFF2-40B4-BE49-F238E27FC236}">
                <a16:creationId xmlns:a16="http://schemas.microsoft.com/office/drawing/2014/main" id="{CDEC68A0-694E-4476-BA81-D9EDE0CC1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1803" r="48785" b="6006"/>
          <a:stretch/>
        </p:blipFill>
        <p:spPr>
          <a:xfrm>
            <a:off x="647999" y="2381673"/>
            <a:ext cx="4886895" cy="2746703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C061C8-B364-4D8B-B600-34CD675075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D520CD-3320-4BFD-A51B-C5A30C80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EEE7D4E-14FC-436C-AFA5-966B67A90468}"/>
              </a:ext>
            </a:extLst>
          </p:cNvPr>
          <p:cNvSpPr txBox="1"/>
          <p:nvPr/>
        </p:nvSpPr>
        <p:spPr>
          <a:xfrm>
            <a:off x="5534892" y="4195348"/>
            <a:ext cx="299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030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durch Wasser fahren können.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3F48BCA-930E-461B-8CDA-63265A378B71}"/>
              </a:ext>
            </a:extLst>
          </p:cNvPr>
          <p:cNvSpPr txBox="1"/>
          <p:nvPr/>
        </p:nvSpPr>
        <p:spPr>
          <a:xfrm>
            <a:off x="5534892" y="5059268"/>
            <a:ext cx="299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041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erkennen ob er auf Wasser oder Land fährt.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D554AC5-6D89-439F-B040-5612165D7569}"/>
              </a:ext>
            </a:extLst>
          </p:cNvPr>
          <p:cNvSpPr txBox="1"/>
          <p:nvPr/>
        </p:nvSpPr>
        <p:spPr>
          <a:xfrm>
            <a:off x="5534893" y="1947196"/>
            <a:ext cx="2997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110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Personen identifizieren können.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9F6A748-3185-4FC3-8606-892841FC261F}"/>
              </a:ext>
            </a:extLst>
          </p:cNvPr>
          <p:cNvSpPr txBox="1"/>
          <p:nvPr/>
        </p:nvSpPr>
        <p:spPr>
          <a:xfrm>
            <a:off x="5534897" y="2930413"/>
            <a:ext cx="2997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Anforderung 112</a:t>
            </a:r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 </a:t>
            </a:r>
          </a:p>
          <a:p>
            <a:r>
              <a:rPr lang="de-DE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Der Roboter muss nach Erkennung einer Person die Livesteuerung aktivieren.</a:t>
            </a:r>
          </a:p>
        </p:txBody>
      </p:sp>
    </p:spTree>
    <p:extLst>
      <p:ext uri="{BB962C8B-B14F-4D97-AF65-F5344CB8AC3E}">
        <p14:creationId xmlns:p14="http://schemas.microsoft.com/office/powerpoint/2010/main" val="4276771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Auflistung HW (Vor-Nachteile)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95" y="2015432"/>
            <a:ext cx="3206407" cy="4105275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16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488" y="2016619"/>
            <a:ext cx="3862944" cy="410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89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Festlegung HW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14" y="2307182"/>
            <a:ext cx="4396616" cy="3140440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17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66" y="2286001"/>
            <a:ext cx="3647766" cy="3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27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611EDE-7CC2-4532-9541-74132ED9F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Skizze</a:t>
            </a:r>
            <a:r>
              <a:rPr lang="en-US" dirty="0"/>
              <a:t> des </a:t>
            </a:r>
            <a:r>
              <a:rPr lang="en-US" dirty="0" err="1"/>
              <a:t>ersten</a:t>
            </a:r>
            <a:r>
              <a:rPr lang="en-US" dirty="0"/>
              <a:t> Ansatzes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B73BD3-9D2D-407C-8A8E-176EA884999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087279-F45A-4666-A124-77A33307F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18</a:t>
            </a:fld>
            <a:endParaRPr lang="de-DE" dirty="0"/>
          </a:p>
        </p:txBody>
      </p:sp>
      <p:pic>
        <p:nvPicPr>
          <p:cNvPr id="9" name="Grafik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7AF671A-735D-4DE8-AA18-0DB46CC76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568" y="2255303"/>
            <a:ext cx="2586997" cy="3530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CD6B4B4-01A9-421E-AF1D-810981BF4FDF}"/>
              </a:ext>
            </a:extLst>
          </p:cNvPr>
          <p:cNvSpPr txBox="1">
            <a:spLocks/>
          </p:cNvSpPr>
          <p:nvPr/>
        </p:nvSpPr>
        <p:spPr>
          <a:xfrm>
            <a:off x="648000" y="2021180"/>
            <a:ext cx="7675432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Source Sans Pro"/>
                <a:ea typeface="+mn-ea"/>
                <a:cs typeface="Source Sans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				</a:t>
            </a:r>
          </a:p>
        </p:txBody>
      </p:sp>
      <p:pic>
        <p:nvPicPr>
          <p:cNvPr id="11" name="Inhaltsplatzhalt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641" y="2241488"/>
            <a:ext cx="3347715" cy="3544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3224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(Entwurf)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19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73" y="2020888"/>
            <a:ext cx="3565259" cy="2006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233" y="4159395"/>
            <a:ext cx="3611138" cy="20383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83" y="2459800"/>
            <a:ext cx="4162311" cy="2929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239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Menschen bzw. Lebewesen und Objekte retten</a:t>
            </a:r>
          </a:p>
          <a:p>
            <a:r>
              <a:rPr lang="de-DE" dirty="0"/>
              <a:t>Bei Naturkatastrophen oder schweren Unfällen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1613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922839-98D7-42DD-8141-5792F264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</a:t>
            </a:r>
            <a:r>
              <a:rPr lang="de-DE" dirty="0" err="1"/>
              <a:t>PaperPrototype</a:t>
            </a:r>
            <a:r>
              <a:rPr lang="de-DE" dirty="0"/>
              <a:t>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F5DB43-C5C2-4603-8950-2F4D289C33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710FA8-E947-4D10-B410-2ED2EDC23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9" name="Inhaltsplatzhalter 6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6A4E3BE3-E59F-4826-A015-400CDB86F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535"/>
          <a:stretch/>
        </p:blipFill>
        <p:spPr>
          <a:xfrm>
            <a:off x="1790877" y="1888650"/>
            <a:ext cx="5389678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80627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(CAD)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8" y="2317776"/>
            <a:ext cx="3136339" cy="3273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21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817" y="2324974"/>
            <a:ext cx="2222935" cy="3273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9072" y="2317776"/>
            <a:ext cx="2865718" cy="3280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8097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(Konzept - Rendering)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7" t="27802" r="21812" b="12741"/>
          <a:stretch/>
        </p:blipFill>
        <p:spPr>
          <a:xfrm>
            <a:off x="2227843" y="2058317"/>
            <a:ext cx="4552098" cy="37626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3040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940C6-B499-4A6D-BA38-E10AF0603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Showcase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EB1E4F-FA2E-4F13-8120-4E25E1843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Live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DC6FEC-AFDC-4ADA-B6C1-0D9720A3167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E22F9A-9745-4CB8-8F18-18CF14FE8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3C69BCD-254F-48DB-93EC-05BBF0ACD4FB}"/>
              </a:ext>
            </a:extLst>
          </p:cNvPr>
          <p:cNvSpPr/>
          <p:nvPr/>
        </p:nvSpPr>
        <p:spPr>
          <a:xfrm>
            <a:off x="1913163" y="2187432"/>
            <a:ext cx="223159" cy="22261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5007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Ihre Aufmerksamkeit!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Gruppe 3: </a:t>
            </a:r>
          </a:p>
          <a:p>
            <a:r>
              <a:rPr lang="de-DE" dirty="0"/>
              <a:t>Katrin Glöwing, Domenic Drechsel, </a:t>
            </a:r>
          </a:p>
          <a:p>
            <a:r>
              <a:rPr lang="de-DE" dirty="0"/>
              <a:t>Justin Frommberger &amp; Alexander Wilms</a:t>
            </a:r>
          </a:p>
        </p:txBody>
      </p:sp>
    </p:spTree>
    <p:extLst>
      <p:ext uri="{BB962C8B-B14F-4D97-AF65-F5344CB8AC3E}">
        <p14:creationId xmlns:p14="http://schemas.microsoft.com/office/powerpoint/2010/main" val="2095603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692297-3F86-416B-875A-0D1AE6F7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Auswertung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EDFE12-5897-4A05-918E-F1E19164F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956A3F-6F1E-47C7-B009-C0BE04EA6D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C3EACF-C150-4920-B061-F6A26476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69472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6903EB-9E3B-43D9-B0B7-7E1C23B78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Zusammenfassung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A5A733-7E13-4AF2-94E9-080E2A4B5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0B3D37-6E7F-4387-85D3-A2D109F7AB2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9E5CC3-95D1-4ECD-827E-726E0E0A8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29643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EC594A-7D71-44EA-AC10-DB8D3990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Ausblick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5473A5-AC0A-45B3-82CF-0D601510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81572E-72AD-48D8-8FCB-2D539F47EF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33D3B1-2CF0-4A1B-9049-A569100AE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86701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9F652-DA99-4865-BC71-0382F5F1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F0FE90-DDC5-4FD8-8EF9-EEC1E2EE8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08ECAB-D507-43BE-A07F-59054B480B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9876-2160-4320-AC72-E61E5C98F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399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9B2F8-AB9B-4E80-8316-A348ADCE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</a:t>
            </a:r>
            <a:r>
              <a:rPr lang="en-US" dirty="0" err="1"/>
              <a:t>Anforderungen</a:t>
            </a:r>
            <a:endParaRPr lang="en-US" dirty="0"/>
          </a:p>
        </p:txBody>
      </p:sp>
      <p:pic>
        <p:nvPicPr>
          <p:cNvPr id="7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7D069BC-E0BC-4022-80DE-E3224BC6B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13143" y="1632857"/>
            <a:ext cx="4317713" cy="4971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9E222-D75A-4635-A11C-820565AE53F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C1BDF55-C0C1-43DF-8FC0-BA1A23A2D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4758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45DBB-725B-44D8-8FBA-09F39668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Kontextdiagramm</a:t>
            </a:r>
          </a:p>
        </p:txBody>
      </p:sp>
      <p:pic>
        <p:nvPicPr>
          <p:cNvPr id="7" name="Inhaltsplatzhalter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F5A3418F-EF6C-4FBE-BC08-C9B2FBB15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04054" y="2020888"/>
            <a:ext cx="6562854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7BBBB2-BEB9-4186-8F82-16D3DF6A5D9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E413DD-31D8-44C9-88ED-C006804A9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817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E3C87E-5DAA-439F-BE6C-8F80876E5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Konzept</a:t>
            </a:r>
            <a:r>
              <a:rPr lang="en-US" dirty="0"/>
              <a:t>: Use Case</a:t>
            </a:r>
          </a:p>
        </p:txBody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440E8E2-2F2A-47DE-A4F0-F7AEC90A0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7649" y="2020888"/>
            <a:ext cx="6875665" cy="4105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7841FF-13F1-4983-BCEE-22741152892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D8EC77-E371-4235-B4FA-BACF2435F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349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9F3720-E613-44FE-A5A4-0071D7185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Aktivitätsdiagramm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D4A8402-37C0-48F8-8C36-9714FC91B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BDCD0B-3F01-41F5-A63A-77958461FBC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5664A0D-4FFA-4DA5-A43B-384B99A3D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6217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C51AAA-1B1B-4942-9BAC-AD66E8057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</a:t>
            </a:r>
            <a:r>
              <a:rPr lang="en-US" dirty="0"/>
              <a:t>: </a:t>
            </a:r>
            <a:r>
              <a:rPr lang="de-DE" dirty="0"/>
              <a:t>Szenarien (Entwurf)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C7D29D01-CA0F-495C-8485-53F7D7E373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5039141"/>
              </p:ext>
            </p:extLst>
          </p:nvPr>
        </p:nvGraphicFramePr>
        <p:xfrm>
          <a:off x="647700" y="2020888"/>
          <a:ext cx="7716191" cy="3906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4506">
                  <a:extLst>
                    <a:ext uri="{9D8B030D-6E8A-4147-A177-3AD203B41FA5}">
                      <a16:colId xmlns:a16="http://schemas.microsoft.com/office/drawing/2014/main" val="2905187889"/>
                    </a:ext>
                  </a:extLst>
                </a:gridCol>
                <a:gridCol w="3001252">
                  <a:extLst>
                    <a:ext uri="{9D8B030D-6E8A-4147-A177-3AD203B41FA5}">
                      <a16:colId xmlns:a16="http://schemas.microsoft.com/office/drawing/2014/main" val="4270871997"/>
                    </a:ext>
                  </a:extLst>
                </a:gridCol>
                <a:gridCol w="4330433">
                  <a:extLst>
                    <a:ext uri="{9D8B030D-6E8A-4147-A177-3AD203B41FA5}">
                      <a16:colId xmlns:a16="http://schemas.microsoft.com/office/drawing/2014/main" val="2477117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b="1" noProof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Bergung nach Vulkanausbruch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Hitzebeständig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5476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Reparaturen</a:t>
                      </a: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an </a:t>
                      </a:r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Atomkraftwerken</a:t>
                      </a:r>
                      <a:endParaRPr lang="en-US" sz="1600" b="1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Liveschaltung und Verwendung des Roboterarms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Schutzummantelung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6888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Bergung</a:t>
                      </a: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nach</a:t>
                      </a: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Überflutung</a:t>
                      </a:r>
                      <a:r>
                        <a:rPr lang="en-US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/Tsunami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Liveschaltung und Verwendung des Roboterarms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Wärmebildkamera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5790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Schiffsunglück</a:t>
                      </a:r>
                      <a:endParaRPr lang="de-DE" sz="1600" b="1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Auf Wasser fahren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Liveschaltung und Verwendung des Roboterarms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2482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Waldbrände</a:t>
                      </a:r>
                      <a:endParaRPr lang="de-DE" sz="1600" b="1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Wassertank und Wasserschlauch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Feuerundurchlässige Ummantelung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60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Lifeschaltung</a:t>
                      </a:r>
                      <a:r>
                        <a:rPr lang="de-DE" sz="16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unter Verwendung des Roboterarms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868556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CDB78D-8613-42B9-AC09-97E2322B619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A54710D-5E5B-4E46-ADA4-E7130D3CF0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030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4BF88-D179-49F6-A36A-B04F6ABA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Finales Szenario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409387-8380-48AA-9B27-59C4B335A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/>
              <a:t>Explosion im Mehrfamilienhaus</a:t>
            </a:r>
          </a:p>
          <a:p>
            <a:r>
              <a:rPr lang="de-DE" sz="2000" dirty="0"/>
              <a:t>brennende Gegenstände außerhalb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55FDE0-4273-4EAD-B733-87A79BBF4C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340353-E3E2-4E35-8118-FA49EBCC3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BA3BCD55-3F3F-4327-82AF-56EDDC942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408" y="2743201"/>
            <a:ext cx="5526615" cy="33691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9061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BC68B-9DC9-4D40-8191-4401C417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Konzept: Stakeholder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E794A4B5-9A05-44CB-B3A6-500183D263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674438"/>
              </p:ext>
            </p:extLst>
          </p:nvPr>
        </p:nvGraphicFramePr>
        <p:xfrm>
          <a:off x="647700" y="2020888"/>
          <a:ext cx="7675562" cy="4221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237">
                  <a:extLst>
                    <a:ext uri="{9D8B030D-6E8A-4147-A177-3AD203B41FA5}">
                      <a16:colId xmlns:a16="http://schemas.microsoft.com/office/drawing/2014/main" val="2648691774"/>
                    </a:ext>
                  </a:extLst>
                </a:gridCol>
                <a:gridCol w="1469772">
                  <a:extLst>
                    <a:ext uri="{9D8B030D-6E8A-4147-A177-3AD203B41FA5}">
                      <a16:colId xmlns:a16="http://schemas.microsoft.com/office/drawing/2014/main" val="2843603392"/>
                    </a:ext>
                  </a:extLst>
                </a:gridCol>
                <a:gridCol w="5860553">
                  <a:extLst>
                    <a:ext uri="{9D8B030D-6E8A-4147-A177-3AD203B41FA5}">
                      <a16:colId xmlns:a16="http://schemas.microsoft.com/office/drawing/2014/main" val="1969234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Politiker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Das Fahrzeug hat Kontakt mit der Umwelt und Personen, dies kann zu rechtlichen Problemen führen.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Durch bestimmte Erweiterungen am Rettungsauto, könnte die Umwelt verbessert werden.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9604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2.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Menschen, die gerettet werden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nicht einverstanden mit der neuen Technik, möchten diese nicht in Anspruch nehmen.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begeistert von der Idee und unterstützen das Projekt.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6984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Feuerwehr &amp; Polizei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gegen die Einführung eines technischen Hilfsmittels, da Arbeitsplätze wegfallen.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Freuen sich über die Verbesserung der Arbeitsbedingungen und die Unterstützung.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296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4.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Sponsoren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den technischen Erfolg nicht und möchten deshalb den preislichen Aufwand nicht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Sind skeptisch doch interessiert an der neuen Technik und möchte dies finanzieren.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Sehen das Potential in der neuen Technik und freuen sich so ein großes neues Projekt zu unterstützen.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9487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5.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b="1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Mitbürger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Haben Angst in einen Unfall mit dem Rettungsauto zu geraten.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3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Fühlen sich sicherer durch das Rettungsauto.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7640895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DBA2C18-6119-49D0-91E5-2978A3433B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16D949-773C-3845-BFBA-C7D9987445EE}" type="datetime1">
              <a:rPr lang="de-DE" smtClean="0"/>
              <a:pPr/>
              <a:t>22.08.2020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E9E6CA-7AAC-4D3A-BE1E-A64D01356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9064373"/>
      </p:ext>
    </p:extLst>
  </p:cSld>
  <p:clrMapOvr>
    <a:masterClrMapping/>
  </p:clrMapOvr>
</p:sld>
</file>

<file path=ppt/theme/theme1.xml><?xml version="1.0" encoding="utf-8"?>
<a:theme xmlns:a="http://schemas.openxmlformats.org/drawingml/2006/main" name="HSHL_PowerPoint_Master_Vorl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HSHL_PowerPoint_Master_Vorlage</Template>
  <TotalTime>0</TotalTime>
  <Words>545</Words>
  <Application>Microsoft Office PowerPoint</Application>
  <PresentationFormat>Bildschirmpräsentation (4:3)</PresentationFormat>
  <Paragraphs>180</Paragraphs>
  <Slides>28</Slides>
  <Notes>15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2" baseType="lpstr">
      <vt:lpstr>Arial</vt:lpstr>
      <vt:lpstr>Calibri</vt:lpstr>
      <vt:lpstr>Source Sans Pro</vt:lpstr>
      <vt:lpstr>HSHL_PowerPoint_Master_Vorlage</vt:lpstr>
      <vt:lpstr>Rescue Robot</vt:lpstr>
      <vt:lpstr>Motivation</vt:lpstr>
      <vt:lpstr>Konzept: Anforderungen</vt:lpstr>
      <vt:lpstr>Konzept: Kontextdiagramm</vt:lpstr>
      <vt:lpstr>Konzept: Use Case</vt:lpstr>
      <vt:lpstr>Konzept: Aktivitätsdiagramm</vt:lpstr>
      <vt:lpstr>Konzept: Szenarien (Entwurf)</vt:lpstr>
      <vt:lpstr>Konzept: Finales Szenario</vt:lpstr>
      <vt:lpstr>Konzept: Stakeholder</vt:lpstr>
      <vt:lpstr>Konzept: Block-Diagramm</vt:lpstr>
      <vt:lpstr>Konzept: Sequenz-diagramm</vt:lpstr>
      <vt:lpstr>Konzept: Klassendiagramm</vt:lpstr>
      <vt:lpstr>Software: Konsolenausgabe</vt:lpstr>
      <vt:lpstr>Software: Konsolenausgabe</vt:lpstr>
      <vt:lpstr>Software: Konsolenausgabe</vt:lpstr>
      <vt:lpstr>Auflistung HW (Vor-Nachteile)</vt:lpstr>
      <vt:lpstr>Festlegung HW</vt:lpstr>
      <vt:lpstr>Skizze des ersten Ansatzes</vt:lpstr>
      <vt:lpstr>Design (Entwurf)</vt:lpstr>
      <vt:lpstr>Design (PaperPrototype)</vt:lpstr>
      <vt:lpstr>Design (CAD)</vt:lpstr>
      <vt:lpstr>Design (Konzept - Rendering)</vt:lpstr>
      <vt:lpstr>Showcase</vt:lpstr>
      <vt:lpstr>Vielen Dank für Ihre Aufmerksamkeit!</vt:lpstr>
      <vt:lpstr>Auswertung</vt:lpstr>
      <vt:lpstr>Zusammenfassung</vt:lpstr>
      <vt:lpstr>Ausblick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Katrin Glöwing</dc:creator>
  <cp:lastModifiedBy>Katrin Glöwing</cp:lastModifiedBy>
  <cp:revision>35</cp:revision>
  <dcterms:created xsi:type="dcterms:W3CDTF">2017-12-05T19:21:36Z</dcterms:created>
  <dcterms:modified xsi:type="dcterms:W3CDTF">2020-08-22T17:31:05Z</dcterms:modified>
</cp:coreProperties>
</file>

<file path=docProps/thumbnail.jpeg>
</file>